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3"/>
  </p:notesMasterIdLst>
  <p:sldIdLst>
    <p:sldId id="256" r:id="rId3"/>
    <p:sldId id="296" r:id="rId4"/>
    <p:sldId id="336" r:id="rId5"/>
    <p:sldId id="309" r:id="rId6"/>
    <p:sldId id="334" r:id="rId7"/>
    <p:sldId id="257" r:id="rId8"/>
    <p:sldId id="314" r:id="rId9"/>
    <p:sldId id="317" r:id="rId10"/>
    <p:sldId id="338" r:id="rId11"/>
    <p:sldId id="315" r:id="rId12"/>
    <p:sldId id="318" r:id="rId13"/>
    <p:sldId id="332" r:id="rId14"/>
    <p:sldId id="265" r:id="rId15"/>
    <p:sldId id="300" r:id="rId16"/>
    <p:sldId id="310" r:id="rId17"/>
    <p:sldId id="311" r:id="rId18"/>
    <p:sldId id="319" r:id="rId19"/>
    <p:sldId id="320" r:id="rId20"/>
    <p:sldId id="313" r:id="rId21"/>
    <p:sldId id="297" r:id="rId22"/>
    <p:sldId id="322" r:id="rId23"/>
    <p:sldId id="330" r:id="rId24"/>
    <p:sldId id="331" r:id="rId25"/>
    <p:sldId id="323" r:id="rId26"/>
    <p:sldId id="325" r:id="rId27"/>
    <p:sldId id="321" r:id="rId28"/>
    <p:sldId id="293" r:id="rId29"/>
    <p:sldId id="299" r:id="rId30"/>
    <p:sldId id="333" r:id="rId31"/>
    <p:sldId id="308" r:id="rId32"/>
  </p:sldIdLst>
  <p:sldSz cx="9144000" cy="5143500" type="screen16x9"/>
  <p:notesSz cx="6858000" cy="9144000"/>
  <p:embeddedFontLst>
    <p:embeddedFont>
      <p:font typeface="Barlow Light" panose="020B060402020202020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Bernard MT Condensed" panose="02050806060905020404" pitchFamily="18" charset="0"/>
      <p:regular r:id="rId39"/>
    </p:embeddedFont>
    <p:embeddedFont>
      <p:font typeface="Gill Sans MT" panose="020B0502020104020203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Berlin Sans FB Demi" panose="020E0802020502020306" pitchFamily="34" charset="0"/>
      <p:bold r:id="rId48"/>
    </p:embeddedFont>
    <p:embeddedFont>
      <p:font typeface="Barlow SemiBol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B73AC1-4EBC-408D-A6F8-25C16E4FFF62}">
  <a:tblStyle styleId="{1EB73AC1-4EBC-408D-A6F8-25C16E4FF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7"/>
  </p:normalViewPr>
  <p:slideViewPr>
    <p:cSldViewPr snapToGrid="0">
      <p:cViewPr varScale="1">
        <p:scale>
          <a:sx n="73" d="100"/>
          <a:sy n="73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94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6d1513c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5e6d1513c5_0_2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18" name="Google Shape;118;g5e6d1513c5_0_26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1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48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5531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92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83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4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2321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03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2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8087-8B0A-5E48-9B31-A8E5FB3E107F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C093-7D5E-CB40-91EF-5DE80364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 variant 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86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 variant 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3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73" r:id="rId6"/>
    <p:sldLayoutId id="2147483674" r:id="rId7"/>
    <p:sldLayoutId id="2147483675" r:id="rId8"/>
    <p:sldLayoutId id="214748367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1A41B4-0BF4-834D-8014-226AEF80975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0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publicschools.us/Page/6474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hyperlink" Target="https://www.atlantapublicschools.us/Page/4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erlin Sans FB Demi" panose="020E0802020502020306" pitchFamily="34" charset="0"/>
              </a:rPr>
              <a:t>WELCOME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>
                <a:latin typeface="Berlin Sans FB Demi" panose="020E0802020502020306" pitchFamily="34" charset="0"/>
              </a:rPr>
              <a:t>SYLVAN HILLS MIDDLE </a:t>
            </a:r>
            <a:br>
              <a:rPr lang="en" sz="4000" dirty="0">
                <a:latin typeface="Berlin Sans FB Demi" panose="020E0802020502020306" pitchFamily="34" charset="0"/>
              </a:rPr>
            </a:br>
            <a:r>
              <a:rPr lang="en" sz="4000" dirty="0">
                <a:latin typeface="Berlin Sans FB Demi" panose="020E0802020502020306" pitchFamily="34" charset="0"/>
              </a:rPr>
              <a:t>GO TEAM MEETING</a:t>
            </a:r>
            <a:endParaRPr sz="4000" dirty="0">
              <a:latin typeface="Berlin Sans FB Demi" panose="020E08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91459-7C0D-6545-81E8-EDCB193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1541278"/>
            <a:ext cx="2060497" cy="2060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EDD2-09BC-FE4F-92A5-495610A0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PRINCIPAL’S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F9A05-7D7F-EE47-9D6B-82A857CFE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AF280-A993-854A-8BD6-C3A64F37E69B}"/>
              </a:ext>
            </a:extLst>
          </p:cNvPr>
          <p:cNvSpPr txBox="1"/>
          <p:nvPr/>
        </p:nvSpPr>
        <p:spPr>
          <a:xfrm>
            <a:off x="6135974" y="588407"/>
            <a:ext cx="30219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New Golden Bears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School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Achievement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Return to Learn 20-21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7C51E4-2AC1-AF4C-B118-D26A07C64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79" b="-112"/>
          <a:stretch/>
        </p:blipFill>
        <p:spPr>
          <a:xfrm>
            <a:off x="66464" y="1594624"/>
            <a:ext cx="5884966" cy="32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6d1513c5_0_26"/>
          <p:cNvSpPr txBox="1">
            <a:spLocks noGrp="1"/>
          </p:cNvSpPr>
          <p:nvPr>
            <p:ph type="title" idx="4294967295"/>
          </p:nvPr>
        </p:nvSpPr>
        <p:spPr>
          <a:xfrm>
            <a:off x="1509713" y="287338"/>
            <a:ext cx="7634287" cy="1119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algn="ctr">
              <a:spcBef>
                <a:spcPts val="0"/>
              </a:spcBef>
              <a:buSzPts val="1800"/>
            </a:pPr>
            <a:r>
              <a:rPr lang="en-US" sz="4500" dirty="0"/>
              <a:t>New Golden Bears to the Den!</a:t>
            </a:r>
            <a:endParaRPr sz="4500" dirty="0"/>
          </a:p>
        </p:txBody>
      </p:sp>
      <p:sp>
        <p:nvSpPr>
          <p:cNvPr id="121" name="Google Shape;121;g5e6d1513c5_0_26"/>
          <p:cNvSpPr txBox="1">
            <a:spLocks noGrp="1"/>
          </p:cNvSpPr>
          <p:nvPr>
            <p:ph type="body" idx="4294967295"/>
          </p:nvPr>
        </p:nvSpPr>
        <p:spPr>
          <a:xfrm>
            <a:off x="3509419" y="1051033"/>
            <a:ext cx="5063082" cy="38220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342900" indent="-257175">
              <a:buSzPts val="1800"/>
            </a:pPr>
            <a:r>
              <a:rPr lang="en-US" sz="1500" b="1" dirty="0"/>
              <a:t>Ms. Mahoganey Jackson,  Assistant Principal</a:t>
            </a:r>
          </a:p>
          <a:p>
            <a:pPr marL="342900" indent="-257175">
              <a:buSzPts val="1800"/>
            </a:pPr>
            <a:r>
              <a:rPr lang="en-US" sz="1500" b="1" dirty="0"/>
              <a:t>Ms. Kimberly Miles, Counselor</a:t>
            </a:r>
          </a:p>
          <a:p>
            <a:pPr marL="342900" indent="-257175">
              <a:buSzPts val="1800"/>
            </a:pPr>
            <a:r>
              <a:rPr lang="en-US" sz="1500" b="1" dirty="0"/>
              <a:t>Ms. McKenzie Tooke, 8th Grade IRR ELA </a:t>
            </a:r>
            <a:endParaRPr sz="1500" dirty="0"/>
          </a:p>
          <a:p>
            <a:pPr marL="342900" indent="-257175">
              <a:buSzPts val="1800"/>
            </a:pPr>
            <a:r>
              <a:rPr lang="en-US" sz="1500" b="1" dirty="0"/>
              <a:t>Mr. Samuel Bennett, 8th Grade IRR Math</a:t>
            </a:r>
            <a:endParaRPr sz="1500" dirty="0"/>
          </a:p>
          <a:p>
            <a:pPr marL="342900" indent="-257175">
              <a:buSzPts val="1800"/>
            </a:pPr>
            <a:r>
              <a:rPr lang="en-US" sz="1500" b="1" dirty="0"/>
              <a:t>Ms. Kierra Thompson, 7th Grade ELA</a:t>
            </a:r>
          </a:p>
          <a:p>
            <a:pPr marL="342900" indent="-257175">
              <a:buSzPts val="1800"/>
            </a:pPr>
            <a:r>
              <a:rPr lang="en-US" sz="1500" b="1" dirty="0"/>
              <a:t>Ms. Tiana Smith, 7th Reading Intervention</a:t>
            </a:r>
          </a:p>
          <a:p>
            <a:pPr marL="342900" indent="-257175">
              <a:buSzPts val="1800"/>
            </a:pPr>
            <a:r>
              <a:rPr lang="en-US" sz="1500" b="1" dirty="0"/>
              <a:t>Ms. Diamond Leben, 6</a:t>
            </a:r>
            <a:r>
              <a:rPr lang="en-US" sz="1500" b="1" baseline="30000" dirty="0"/>
              <a:t>th</a:t>
            </a:r>
            <a:r>
              <a:rPr lang="en-US" sz="1500" b="1" dirty="0"/>
              <a:t> Grade IRR Sci./ Soc. Studies </a:t>
            </a:r>
          </a:p>
          <a:p>
            <a:pPr marL="342900" indent="-257175">
              <a:buSzPts val="1800"/>
            </a:pPr>
            <a:r>
              <a:rPr lang="en-US" sz="1500" b="1" dirty="0"/>
              <a:t>Ms. Jessica Smith, 6</a:t>
            </a:r>
            <a:r>
              <a:rPr lang="en-US" sz="1500" b="1" baseline="30000" dirty="0"/>
              <a:t>th</a:t>
            </a:r>
            <a:r>
              <a:rPr lang="en-US" sz="1500" b="1" dirty="0"/>
              <a:t> Grade IRR ELA</a:t>
            </a:r>
            <a:endParaRPr sz="1500" dirty="0"/>
          </a:p>
          <a:p>
            <a:pPr marL="342900" indent="-257175">
              <a:buSzPts val="1800"/>
            </a:pPr>
            <a:r>
              <a:rPr lang="en-US" sz="1500" b="1" dirty="0"/>
              <a:t>Ms. Brianna Robison, 6</a:t>
            </a:r>
            <a:r>
              <a:rPr lang="en-US" sz="1500" b="1" baseline="30000" dirty="0"/>
              <a:t>th</a:t>
            </a:r>
            <a:r>
              <a:rPr lang="en-US" sz="1500" b="1" dirty="0"/>
              <a:t> Grade Soc. Studies </a:t>
            </a:r>
          </a:p>
          <a:p>
            <a:pPr marL="342900" indent="-257175">
              <a:buSzPts val="1800"/>
            </a:pPr>
            <a:r>
              <a:rPr lang="en-US" sz="1500" b="1" dirty="0"/>
              <a:t>Ms. Ashlie Hansberry, 6</a:t>
            </a:r>
            <a:r>
              <a:rPr lang="en-US" sz="1500" b="1" baseline="30000" dirty="0"/>
              <a:t>th</a:t>
            </a:r>
            <a:r>
              <a:rPr lang="en-US" sz="1500" b="1" dirty="0"/>
              <a:t> Grade ELA </a:t>
            </a:r>
          </a:p>
          <a:p>
            <a:pPr marL="342900" indent="-257175">
              <a:buSzPts val="1800"/>
            </a:pPr>
            <a:r>
              <a:rPr lang="en-US" sz="1500" b="1" dirty="0"/>
              <a:t>Ms. Valerie Davis- Missick, Chorus</a:t>
            </a:r>
            <a:endParaRPr sz="1500" b="1" dirty="0"/>
          </a:p>
        </p:txBody>
      </p:sp>
      <p:pic>
        <p:nvPicPr>
          <p:cNvPr id="122" name="Google Shape;122;g5e6d1513c5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636" y="1209810"/>
            <a:ext cx="2988486" cy="34355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0;g5e6d1513c5_0_26"/>
          <p:cNvSpPr txBox="1">
            <a:spLocks/>
          </p:cNvSpPr>
          <p:nvPr/>
        </p:nvSpPr>
        <p:spPr>
          <a:xfrm>
            <a:off x="938758" y="286789"/>
            <a:ext cx="7633742" cy="7642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800"/>
            </a:pPr>
            <a:r>
              <a:rPr lang="en-US" sz="4000" dirty="0">
                <a:latin typeface="Impact" panose="020B0806030902050204" pitchFamily="34" charset="0"/>
              </a:rPr>
              <a:t>New Golden Bears to the Den!</a:t>
            </a:r>
          </a:p>
        </p:txBody>
      </p:sp>
    </p:spTree>
    <p:extLst>
      <p:ext uri="{BB962C8B-B14F-4D97-AF65-F5344CB8AC3E}">
        <p14:creationId xmlns:p14="http://schemas.microsoft.com/office/powerpoint/2010/main" val="2793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ight Arrow 66"/>
          <p:cNvSpPr/>
          <p:nvPr/>
        </p:nvSpPr>
        <p:spPr>
          <a:xfrm>
            <a:off x="6603302" y="3172271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603302" y="2196279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6565678" y="4640633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565678" y="4038947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395761" y="464696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446518" y="3129764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439729" y="2191778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388277" y="396265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7414"/>
            <a:ext cx="6858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900" kern="1200" dirty="0">
                <a:solidFill>
                  <a:prstClr val="white"/>
                </a:solidFill>
                <a:ea typeface="+mn-ea"/>
              </a:rPr>
              <a:t>Sylvan Hills Middle (Carver Cluster)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33493" y="2831260"/>
            <a:ext cx="1986845" cy="2197301"/>
            <a:chOff x="1378722" y="3502754"/>
            <a:chExt cx="2639280" cy="5348536"/>
          </a:xfrm>
        </p:grpSpPr>
        <p:sp>
          <p:nvSpPr>
            <p:cNvPr id="38" name="Rounded Rectangle 37"/>
            <p:cNvSpPr/>
            <p:nvPr/>
          </p:nvSpPr>
          <p:spPr>
            <a:xfrm>
              <a:off x="1392623" y="3502754"/>
              <a:ext cx="2618772" cy="2169080"/>
            </a:xfrm>
            <a:prstGeom prst="rect">
              <a:avLst/>
            </a:prstGeom>
            <a:solidFill>
              <a:srgbClr val="FFD5D5"/>
            </a:solidFill>
            <a:ln w="25400" cap="flat" cmpd="sng" algn="ctr">
              <a:solidFill>
                <a:srgbClr val="E3A3A3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4"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a culture of ongoing support for teacher development.</a:t>
              </a: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 and maintain highly talented faculty/staff trained in researched-based best for developing the total middle school student (academically, socially, and emotionally)</a:t>
              </a:r>
            </a:p>
            <a:p>
              <a:pPr defTabSz="685800">
                <a:buClrTx/>
                <a:defRPr/>
              </a:pPr>
              <a:endPara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378722" y="5797874"/>
              <a:ext cx="2632673" cy="1300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Aft>
                  <a:spcPts val="169"/>
                </a:spcAft>
                <a:buClrTx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>
                <a:spcAft>
                  <a:spcPts val="169"/>
                </a:spcAft>
                <a:buClrTx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85329" y="7455395"/>
              <a:ext cx="2632673" cy="13958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buClrTx/>
                <a:buFont typeface="+mj-lt"/>
                <a:buAutoNum type="arabicPeriod" startAt="7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increased teaching and learning opportunities for all staff and students.</a:t>
              </a:r>
            </a:p>
          </p:txBody>
        </p:sp>
        <p:sp>
          <p:nvSpPr>
            <p:cNvPr id="49" name="Rounded Rectangle 38"/>
            <p:cNvSpPr/>
            <p:nvPr/>
          </p:nvSpPr>
          <p:spPr>
            <a:xfrm>
              <a:off x="1378919" y="5749012"/>
              <a:ext cx="2632673" cy="1629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6"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all facets of the community as partners and align people and resource to maximize impact.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07293" y="1402990"/>
            <a:ext cx="816249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Priorities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5368" y="3758073"/>
            <a:ext cx="2989004" cy="668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Build relationships between school leadership/staff and partner leadership in order to better serve the needs of the Sylvan Hills community.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Strengthen family and community support to increase parent involvement.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6C. Establish and maintain communication with the community about formal and diverse engagement opportunities at Sylvan Hills.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6D. Offer ongoing surveys to students, staff, and parents to determine needs and current awareness of existing programs and community resources.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06396" y="2832188"/>
            <a:ext cx="2995397" cy="888929"/>
          </a:xfrm>
          <a:prstGeom prst="rect">
            <a:avLst/>
          </a:prstGeom>
          <a:solidFill>
            <a:srgbClr val="FFEAEC"/>
          </a:solidFill>
          <a:ln w="25400" cap="flat" cmpd="sng" algn="ctr">
            <a:solidFill>
              <a:srgbClr val="E3A3A3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Identify teacher growth opportunities to provide ongoing coaching support.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clear expectations and feedback to teachers. 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4B. Consistently implement revised teacher induction program for staff new to Sylvan.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4C. Provide ongoing valuable staff development designed to help staff elevate the rigor in the classroom and  help students utilize higher order thinking, reading and writing skills.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5A. Establish and maintain incentive program to reward faculty and staff who consistently demonstrate the highest standards of professionalism.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28721" y="1579346"/>
            <a:ext cx="1986696" cy="1218017"/>
          </a:xfrm>
          <a:prstGeom prst="rect">
            <a:avLst/>
          </a:prstGeom>
          <a:solidFill>
            <a:srgbClr val="FFE98B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Cultivate a literate community in which students read and write with clarity and fluency across all contents</a:t>
            </a:r>
          </a:p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mathematics performance</a:t>
            </a:r>
          </a:p>
          <a:p>
            <a:pPr marL="171450" indent="-171450" defTabSz="685800">
              <a:spcBef>
                <a:spcPts val="450"/>
              </a:spcBef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enrollment and success in higher-level classes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38583" y="1389235"/>
            <a:ext cx="856325" cy="2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Strategies</a:t>
            </a:r>
          </a:p>
          <a:p>
            <a:pPr defTabSz="685800">
              <a:buClrTx/>
            </a:pPr>
            <a:endParaRPr lang="en-US" sz="675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12528" y="4455994"/>
            <a:ext cx="2989265" cy="57256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Implement Social Emotional Learning (SEL) daily.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Utilize the services of the Northstar Psychological Services and other providers to assist students/families.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7C. Create a culture to support and encourage our students to behave in a positive manner where they all can learn and feel protected in a safe and orderly environment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94" y="1570414"/>
            <a:ext cx="2985164" cy="1231237"/>
          </a:xfrm>
          <a:prstGeom prst="rect">
            <a:avLst/>
          </a:prstGeom>
          <a:solidFill>
            <a:srgbClr val="FFF5C9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1A. Develop, implement and monitor best writing practices across all contents.  1B.Implement a meaningful literacy/math block (SFA) that includes whole group instruction, flexible small group instruction and literacy work stations.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1C. Develop and implement a Response to Intervention (RTI) plan, beginning with strong first teaching and targeted intervention.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1D. Implement Definitions of Teaching Excellence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2A-E. Same as 1B-1F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2F. Implement weekly common assessments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2G. Focus on unit assessment performance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Develop master schedule aligned with student data, needs, and high school course offerings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Offer more courses that will earn high school credits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32665" y="2638921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6243" y="382333"/>
            <a:ext cx="1968779" cy="6797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With a caring culture of trust and collaboration, every student will graduate ready for 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college and career.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endParaRPr lang="en-US" sz="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A high-performing school district where students love to learn, educators inspire, families engage and the community trusts the system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92941" y="3889030"/>
            <a:ext cx="275780" cy="245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242" y1="35352" x2="23242" y2="35352"/>
                        <a14:backgroundMark x1="81641" y1="38672" x2="81641" y2="38672"/>
                        <a14:backgroundMark x1="69336" y1="88477" x2="69336" y2="8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900" y="3043432"/>
            <a:ext cx="351209" cy="3512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06" y="4547402"/>
            <a:ext cx="186248" cy="199122"/>
          </a:xfrm>
          <a:prstGeom prst="rect">
            <a:avLst/>
          </a:prstGeom>
        </p:spPr>
      </p:pic>
      <p:pic>
        <p:nvPicPr>
          <p:cNvPr id="46" name="Picture 14" descr="http://www.iconsplace.com/icons/preview/orange/graduation-cap-25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671" y="1989240"/>
            <a:ext cx="331885" cy="3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155745" y="2268415"/>
            <a:ext cx="585417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Academic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Program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6540" y="3322385"/>
            <a:ext cx="670376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Talent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Management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6590" y="4107000"/>
            <a:ext cx="593432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Systems &amp;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Resources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87451" y="4746526"/>
            <a:ext cx="461986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Culture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88351" y="236071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District Mission &amp; Vision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548149" y="383039"/>
            <a:ext cx="1968779" cy="67905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Through a culture of collaboration, respect, and trust, the Carver Cluster will enhance and strengthen its overall academic programs while maintaining a sage and nurturing environment that prepares students for college and careers.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The Carver Cluster will produce high-performing, college and career ready students that are globally aware and ready to have a positive impact on society.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69609" y="231514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Cluster Mission &amp; Vision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810056" y="384017"/>
            <a:ext cx="1968779" cy="67807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It is our mission to provide a learning environment that ensures high expectations for all of our scholars through quality instruction, real-world applications and technology that promotes and fosters knowledge and skills. </a:t>
            </a:r>
          </a:p>
          <a:p>
            <a:pPr defTabSz="685800">
              <a:buClrTx/>
            </a:pPr>
            <a:endParaRPr lang="en-US" sz="525" kern="12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Sylvan Hills Middle School will provide a nurturing and safe environment where scholars become critical thinkers, problem solvers, lifelong learners, and productive citizens.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16972" y="237756"/>
            <a:ext cx="1109599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Mission &amp; Vision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06971" y="1319658"/>
            <a:ext cx="862737" cy="28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Key Performance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Measures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069506" y="1570413"/>
            <a:ext cx="867550" cy="34850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GA Milestones in Reading, Writing, and Math.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 performance on STAR Assessment.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4sight reading assessment (quarterly).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performance on district benchmark assessment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NAEP scores (8</a:t>
            </a:r>
            <a:r>
              <a:rPr lang="en-US" sz="525" kern="120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only)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parents and community members that participate in local and state administered surveys.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TKES evaluation scores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overall CCRPI rating 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students’ attendance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culture and climate ratings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28048" y="3559339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25860" y="4150293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37901" y="4761976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21287" y="1130348"/>
            <a:ext cx="1907895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Signature Program: College And Career Prep </a:t>
            </a:r>
          </a:p>
        </p:txBody>
      </p:sp>
      <p:sp>
        <p:nvSpPr>
          <p:cNvPr id="81" name="Right Arrow 80"/>
          <p:cNvSpPr/>
          <p:nvPr/>
        </p:nvSpPr>
        <p:spPr>
          <a:xfrm rot="16200000">
            <a:off x="7243684" y="1121569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5552082" y="577796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Right Arrow 82"/>
          <p:cNvSpPr/>
          <p:nvPr/>
        </p:nvSpPr>
        <p:spPr>
          <a:xfrm rot="10800000">
            <a:off x="3307615" y="576162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3833">
            <a:off x="4244292" y="417085"/>
            <a:ext cx="5339055" cy="2947734"/>
          </a:xfrm>
          <a:prstGeom prst="rect">
            <a:avLst/>
          </a:prstGeom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0" y="252248"/>
            <a:ext cx="4508938" cy="437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CEBB-BBAD-9F44-BDFB-D08F6946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73592">
            <a:off x="-78288" y="472222"/>
            <a:ext cx="4048360" cy="6747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/>
              <a:t>SCHOOL PRIORITIES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BB12D09-0611-EA40-9E94-5A1106F0B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1"/>
          <a:stretch/>
        </p:blipFill>
        <p:spPr>
          <a:xfrm>
            <a:off x="3627496" y="1619222"/>
            <a:ext cx="5327029" cy="30805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" y="891779"/>
            <a:ext cx="3337909" cy="3807967"/>
          </a:xfrm>
          <a:prstGeom prst="rect">
            <a:avLst/>
          </a:prstGeom>
        </p:spPr>
      </p:pic>
      <p:sp>
        <p:nvSpPr>
          <p:cNvPr id="5" name="Google Shape;124;p5"/>
          <p:cNvSpPr txBox="1">
            <a:spLocks/>
          </p:cNvSpPr>
          <p:nvPr/>
        </p:nvSpPr>
        <p:spPr>
          <a:xfrm>
            <a:off x="1672683" y="234177"/>
            <a:ext cx="8815772" cy="11980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5940"/>
              <a:buFontTx/>
              <a:buNone/>
              <a:tabLst/>
              <a:defRPr/>
            </a:pP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2020-2021 </a:t>
            </a:r>
            <a:b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SCHOOL PRIORITIES</a:t>
            </a:r>
          </a:p>
        </p:txBody>
      </p:sp>
    </p:spTree>
    <p:extLst>
      <p:ext uri="{BB962C8B-B14F-4D97-AF65-F5344CB8AC3E}">
        <p14:creationId xmlns:p14="http://schemas.microsoft.com/office/powerpoint/2010/main" val="912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Engagement Staff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(as measured by the Q12 Staff Engagement Survey)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354AC0-E3E5-F34D-9998-5A1E4CBD4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6" y="1465546"/>
            <a:ext cx="5138080" cy="3339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B3D1E7-0121-CA42-BCD3-7EA1C6E07F89}"/>
              </a:ext>
            </a:extLst>
          </p:cNvPr>
          <p:cNvSpPr/>
          <p:nvPr/>
        </p:nvSpPr>
        <p:spPr>
          <a:xfrm>
            <a:off x="2342885" y="3694437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515A8-80A1-F04A-8806-175918060109}"/>
              </a:ext>
            </a:extLst>
          </p:cNvPr>
          <p:cNvSpPr/>
          <p:nvPr/>
        </p:nvSpPr>
        <p:spPr>
          <a:xfrm>
            <a:off x="2863265" y="3694437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7AED4-B2B9-E544-A588-3848A70C4C7B}"/>
              </a:ext>
            </a:extLst>
          </p:cNvPr>
          <p:cNvSpPr/>
          <p:nvPr/>
        </p:nvSpPr>
        <p:spPr>
          <a:xfrm>
            <a:off x="3430212" y="3694437"/>
            <a:ext cx="6976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69%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B2A85-ECEC-0849-971C-62AD7231472B}"/>
              </a:ext>
            </a:extLst>
          </p:cNvPr>
          <p:cNvSpPr/>
          <p:nvPr/>
        </p:nvSpPr>
        <p:spPr>
          <a:xfrm>
            <a:off x="6619187" y="184492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358D5-D29A-5B4F-9BAE-2928CFB9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22" y="2768252"/>
            <a:ext cx="3060681" cy="132629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6C40D8-A248-A242-B83F-09AC84A741DF}"/>
              </a:ext>
            </a:extLst>
          </p:cNvPr>
          <p:cNvCxnSpPr/>
          <p:nvPr/>
        </p:nvCxnSpPr>
        <p:spPr>
          <a:xfrm>
            <a:off x="5549030" y="1581461"/>
            <a:ext cx="0" cy="32351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2ADAD-5034-3E49-BB0F-E0A10013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8" y="0"/>
            <a:ext cx="71432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B97B7-105E-0B4F-A04E-8D4F039C06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24A48-B3B8-4847-A705-D06586CE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1" y="168166"/>
            <a:ext cx="7937157" cy="47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91CF-69B0-5942-AB8F-D6F56F19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156C3A-62A2-8644-BE89-129D190EF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AF634-4964-F049-A960-A11ED966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6" y="0"/>
            <a:ext cx="86179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</a:t>
            </a:r>
            <a:br>
              <a:rPr lang="en-US" dirty="0"/>
            </a:br>
            <a:r>
              <a:rPr lang="en-US" dirty="0"/>
              <a:t>(as determined by the APS GRAPHS Dashboards)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5FFD2-3F9B-B849-83E7-A826FEAD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4" y="1415441"/>
            <a:ext cx="7864190" cy="3607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98382" y="2413591"/>
            <a:ext cx="265813" cy="47846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DC014-5EDD-824D-AA82-C85C36C6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" y="406400"/>
            <a:ext cx="3647975" cy="47371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BD50A-825B-5441-B4A0-8C2F5C459A0E}"/>
              </a:ext>
            </a:extLst>
          </p:cNvPr>
          <p:cNvSpPr/>
          <p:nvPr/>
        </p:nvSpPr>
        <p:spPr>
          <a:xfrm>
            <a:off x="4063561" y="60152"/>
            <a:ext cx="42934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commit to: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9DA92-2CE4-B141-8857-F198B5DFC819}"/>
              </a:ext>
            </a:extLst>
          </p:cNvPr>
          <p:cNvSpPr txBox="1"/>
          <p:nvPr/>
        </p:nvSpPr>
        <p:spPr>
          <a:xfrm>
            <a:off x="3311912" y="910665"/>
            <a:ext cx="5633275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Wearing masks and socially distancing</a:t>
            </a:r>
          </a:p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Being present and engaging meaningfully so that we can learn from each other (i.e. Cameras on)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Refrain from using electronic devices unless required to engage in the work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Muting your microphone (</a:t>
            </a:r>
            <a:r>
              <a:rPr lang="en-US" sz="1600" b="1" dirty="0"/>
              <a:t>VIRTUAL</a:t>
            </a:r>
            <a:r>
              <a:rPr lang="en-US" sz="1600" dirty="0"/>
              <a:t>) and </a:t>
            </a:r>
            <a:r>
              <a:rPr lang="en-US" sz="1600" i="1" dirty="0"/>
              <a:t>minimizing</a:t>
            </a:r>
            <a:r>
              <a:rPr lang="en-US" sz="1600" dirty="0"/>
              <a:t> extraneous conversations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Assuming good will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Allowing all voices of the team to be heard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Focusing on the day’s content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Starting and ending on time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Being gracious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Bernard MT Condensed" panose="02050806060905020404" pitchFamily="18" charset="77"/>
              </a:rPr>
              <a:t>ACTION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30582-9D37-614C-AF2F-2AD1FCF1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65" y="1503124"/>
            <a:ext cx="8570422" cy="35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033-2802-8246-864C-E543ED26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C67F-E374-1F42-AB55-0E60DE862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758EC-E566-7B42-B314-178A0425C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slide2" descr="Login Summary">
            <a:extLst>
              <a:ext uri="{FF2B5EF4-FFF2-40B4-BE49-F238E27FC236}">
                <a16:creationId xmlns:a16="http://schemas.microsoft.com/office/drawing/2014/main" id="{CF43879B-A6A3-0841-9568-4137E0E4B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7"/>
          <a:stretch/>
        </p:blipFill>
        <p:spPr>
          <a:xfrm>
            <a:off x="661100" y="156116"/>
            <a:ext cx="8225426" cy="49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033-2802-8246-864C-E543ED2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664300"/>
            <a:ext cx="8114007" cy="653700"/>
          </a:xfrm>
        </p:spPr>
        <p:txBody>
          <a:bodyPr/>
          <a:lstStyle/>
          <a:p>
            <a:r>
              <a:rPr lang="en-US" dirty="0"/>
              <a:t>STAR READING – FALL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C67F-E374-1F42-AB55-0E60DE862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758EC-E566-7B42-B314-178A0425C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2CBF9-1156-C44B-A990-87704EFE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00" y="1446792"/>
            <a:ext cx="7921753" cy="33698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B281E7-2337-E449-AA8C-B6B39E35B152}"/>
              </a:ext>
            </a:extLst>
          </p:cNvPr>
          <p:cNvSpPr/>
          <p:nvPr/>
        </p:nvSpPr>
        <p:spPr>
          <a:xfrm>
            <a:off x="661100" y="3813717"/>
            <a:ext cx="822012" cy="2007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033-2802-8246-864C-E543ED2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664300"/>
            <a:ext cx="8114007" cy="653700"/>
          </a:xfrm>
        </p:spPr>
        <p:txBody>
          <a:bodyPr/>
          <a:lstStyle/>
          <a:p>
            <a:r>
              <a:rPr lang="en-US" dirty="0"/>
              <a:t>STAR MATH – FALL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C67F-E374-1F42-AB55-0E60DE862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758EC-E566-7B42-B314-178A0425C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9874-BE58-8A41-A4F9-EC547E46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5" y="1521641"/>
            <a:ext cx="8831047" cy="33848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EE8D3AA-C2B9-074F-B94B-68524CADA843}"/>
              </a:ext>
            </a:extLst>
          </p:cNvPr>
          <p:cNvSpPr/>
          <p:nvPr/>
        </p:nvSpPr>
        <p:spPr>
          <a:xfrm>
            <a:off x="0" y="3401122"/>
            <a:ext cx="735980" cy="2899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4523-88B7-FB49-9FFB-9E4D9497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0" y="646500"/>
            <a:ext cx="3951788" cy="653700"/>
          </a:xfrm>
        </p:spPr>
        <p:txBody>
          <a:bodyPr/>
          <a:lstStyle/>
          <a:p>
            <a:r>
              <a:rPr lang="en-US" sz="3600" dirty="0"/>
              <a:t>PROUD MOMENTS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7C298-E63F-8A4C-9F3B-86C36261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17" y="1459101"/>
            <a:ext cx="5787483" cy="1722383"/>
          </a:xfrm>
        </p:spPr>
        <p:txBody>
          <a:bodyPr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Engagement Data /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Celebrations</a:t>
            </a:r>
          </a:p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Verizon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Innovation Learning Grant 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9AF45-8894-C948-9254-48802D5D5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EEA9-7FFA-7641-862A-166A9176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05" y="95868"/>
            <a:ext cx="1889974" cy="2594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DFA15A-A889-4442-B6A4-2CFF6476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77" y="2809505"/>
            <a:ext cx="4135445" cy="2244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FC187-24EB-A744-90E8-EC32ABEFF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799" y="95868"/>
            <a:ext cx="2152201" cy="2594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78D8C-6FE0-5747-BF1D-8C2D56E8D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895" y="2809505"/>
            <a:ext cx="2033387" cy="2177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53BFF2-2748-9F4F-A4A6-650DCFC04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7568">
            <a:off x="151128" y="2338229"/>
            <a:ext cx="2984368" cy="29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Bernard MT Condensed" panose="02050806060905020404" pitchFamily="18" charset="77"/>
              </a:rPr>
              <a:t>SHMS Budget</a:t>
            </a:r>
            <a:endParaRPr sz="3600" b="1" dirty="0">
              <a:solidFill>
                <a:schemeClr val="bg1"/>
              </a:solidFill>
              <a:latin typeface="Bernard MT Condensed" panose="02050806060905020404" pitchFamily="18" charset="77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D8379-1C8A-5E48-9EE7-4665C0541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7EABC-296A-934B-8F72-C9216E891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5"/>
          <a:stretch/>
        </p:blipFill>
        <p:spPr>
          <a:xfrm>
            <a:off x="0" y="0"/>
            <a:ext cx="4792588" cy="298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F0F33-4442-CC4F-8652-AE3378B8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937" y="2375211"/>
            <a:ext cx="5609063" cy="2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8B4B-55A5-594F-A8A3-7E45B1D1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2" y="2565593"/>
            <a:ext cx="8186064" cy="21625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projected enrollment for Sylvan Hills Middle was </a:t>
            </a:r>
            <a:r>
              <a:rPr lang="en-US" sz="2000" b="1" dirty="0">
                <a:solidFill>
                  <a:srgbClr val="FFC000"/>
                </a:solidFill>
              </a:rPr>
              <a:t>525</a:t>
            </a:r>
            <a:r>
              <a:rPr lang="en-US" sz="2000" dirty="0">
                <a:solidFill>
                  <a:schemeClr val="tx1"/>
                </a:solidFill>
              </a:rPr>
              <a:t> students.  As of the 15th day of school (September 14, 2020), Infinite Campus reflected the actual enrollment for Sylvan Hills Middle was </a:t>
            </a:r>
            <a:r>
              <a:rPr lang="en-US" sz="2000" b="1" dirty="0">
                <a:solidFill>
                  <a:srgbClr val="FFC000"/>
                </a:solidFill>
              </a:rPr>
              <a:t>542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students. Since Sylvan Hills Middle was over projected enrollment by </a:t>
            </a:r>
            <a:r>
              <a:rPr lang="en-US" sz="2000" b="1" dirty="0">
                <a:solidFill>
                  <a:srgbClr val="00B050"/>
                </a:solidFill>
              </a:rPr>
              <a:t>17</a:t>
            </a:r>
            <a:r>
              <a:rPr lang="en-US" sz="2000" dirty="0">
                <a:solidFill>
                  <a:srgbClr val="00B050"/>
                </a:solidFill>
              </a:rPr>
              <a:t> students</a:t>
            </a:r>
            <a:r>
              <a:rPr lang="en-US" sz="2000" dirty="0">
                <a:solidFill>
                  <a:schemeClr val="tx1"/>
                </a:solidFill>
              </a:rPr>
              <a:t>, an increase of </a:t>
            </a:r>
            <a:r>
              <a:rPr lang="en-US" sz="2000" dirty="0">
                <a:solidFill>
                  <a:srgbClr val="00B050"/>
                </a:solidFill>
              </a:rPr>
              <a:t>$</a:t>
            </a:r>
            <a:r>
              <a:rPr lang="en-US" sz="2000" dirty="0" smtClean="0">
                <a:solidFill>
                  <a:srgbClr val="00B050"/>
                </a:solidFill>
              </a:rPr>
              <a:t>75,429 </a:t>
            </a:r>
            <a:r>
              <a:rPr lang="en-US" sz="2000" dirty="0">
                <a:solidFill>
                  <a:schemeClr val="tx1"/>
                </a:solidFill>
              </a:rPr>
              <a:t>would be required (at the SSF base per pupil amount of $4,437) 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 we were to make adjustments based on this data.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EE523-C283-9748-BB3A-BCEDE9E9B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72" y="-588785"/>
            <a:ext cx="6576934" cy="32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66D7C6-8939-934D-9A25-2D1537B5D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9081"/>
            <a:ext cx="3324746" cy="332474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8EEC3B-60F4-194C-98FB-F8EA9755FB44}"/>
              </a:ext>
            </a:extLst>
          </p:cNvPr>
          <p:cNvSpPr/>
          <p:nvPr/>
        </p:nvSpPr>
        <p:spPr>
          <a:xfrm>
            <a:off x="2901430" y="698500"/>
            <a:ext cx="5562599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5400" b="1" kern="1200" dirty="0">
                <a:ln w="0"/>
                <a:solidFill>
                  <a:srgbClr val="F8B3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/>
                <a:ea typeface="+mn-ea"/>
                <a:cs typeface="+mn-cs"/>
              </a:rPr>
              <a:t>SYLVAN HILLS </a:t>
            </a:r>
          </a:p>
          <a:p>
            <a:pPr algn="ctr" defTabSz="685800">
              <a:buClrTx/>
            </a:pPr>
            <a:r>
              <a:rPr lang="en-US" sz="5400" b="1" kern="1200" dirty="0">
                <a:ln w="0"/>
                <a:solidFill>
                  <a:srgbClr val="F8B3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/>
                <a:ea typeface="+mn-ea"/>
                <a:cs typeface="+mn-cs"/>
              </a:rPr>
              <a:t>BUDGET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351DA-855B-F14F-A179-75071C593D89}"/>
              </a:ext>
            </a:extLst>
          </p:cNvPr>
          <p:cNvSpPr/>
          <p:nvPr/>
        </p:nvSpPr>
        <p:spPr>
          <a:xfrm>
            <a:off x="3608388" y="2290287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srgbClr val="4472C4"/>
                </a:solidFill>
                <a:latin typeface="Calibri" panose="020F0502020204030204" pitchFamily="34" charset="0"/>
                <a:ea typeface="+mn-ea"/>
                <a:cs typeface="+mn-cs"/>
              </a:rPr>
              <a:t>What does that mean?</a:t>
            </a:r>
            <a:endParaRPr lang="en-US" sz="1200" kern="12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E5B58B-D93F-A94F-A453-E9307A836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01083"/>
              </p:ext>
            </p:extLst>
          </p:nvPr>
        </p:nvGraphicFramePr>
        <p:xfrm>
          <a:off x="3777454" y="2597476"/>
          <a:ext cx="3650457" cy="1828800"/>
        </p:xfrm>
        <a:graphic>
          <a:graphicData uri="http://schemas.openxmlformats.org/drawingml/2006/table">
            <a:tbl>
              <a:tblPr/>
              <a:tblGrid>
                <a:gridCol w="2062312">
                  <a:extLst>
                    <a:ext uri="{9D8B030D-6E8A-4147-A177-3AD203B41FA5}">
                      <a16:colId xmlns:a16="http://schemas.microsoft.com/office/drawing/2014/main" val="3662267109"/>
                    </a:ext>
                  </a:extLst>
                </a:gridCol>
                <a:gridCol w="1588145">
                  <a:extLst>
                    <a:ext uri="{9D8B030D-6E8A-4147-A177-3AD203B41FA5}">
                      <a16:colId xmlns:a16="http://schemas.microsoft.com/office/drawing/2014/main" val="292289783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</a:rPr>
                        <a:t> Enrollment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525 students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992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Allocation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$5,906,830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5336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$ 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75,429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1259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 panose="020F0502020204030204" pitchFamily="34" charset="0"/>
                        </a:rPr>
                        <a:t>iReady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  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107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Success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</a:rPr>
                        <a:t> For All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    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5,600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Materials &amp;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</a:rPr>
                        <a:t> Supplies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$64,829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881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7918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CD93B7-67F9-BF4E-B318-5F294489F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21112"/>
              </p:ext>
            </p:extLst>
          </p:nvPr>
        </p:nvGraphicFramePr>
        <p:xfrm>
          <a:off x="4083844" y="4235869"/>
          <a:ext cx="3621087" cy="535916"/>
        </p:xfrm>
        <a:graphic>
          <a:graphicData uri="http://schemas.openxmlformats.org/drawingml/2006/table">
            <a:tbl>
              <a:tblPr/>
              <a:tblGrid>
                <a:gridCol w="2062312">
                  <a:extLst>
                    <a:ext uri="{9D8B030D-6E8A-4147-A177-3AD203B41FA5}">
                      <a16:colId xmlns:a16="http://schemas.microsoft.com/office/drawing/2014/main" val="1387285341"/>
                    </a:ext>
                  </a:extLst>
                </a:gridCol>
                <a:gridCol w="1558775">
                  <a:extLst>
                    <a:ext uri="{9D8B030D-6E8A-4147-A177-3AD203B41FA5}">
                      <a16:colId xmlns:a16="http://schemas.microsoft.com/office/drawing/2014/main" val="3757734652"/>
                    </a:ext>
                  </a:extLst>
                </a:gridCol>
              </a:tblGrid>
              <a:tr h="5359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Net Adjustment</a:t>
                      </a:r>
                      <a:endParaRPr lang="en-US" sz="15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$   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47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3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C679-146A-5543-8832-02515D75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18" y="127185"/>
            <a:ext cx="8342340" cy="10909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Return to Learn 2020-2021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1CD5E4-6EDB-004A-9B1A-8F7FBE793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923">
            <a:off x="6056831" y="1613755"/>
            <a:ext cx="2964505" cy="2279375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BE512E-3D05-1D4A-8D5A-D461CBB874CD}"/>
              </a:ext>
            </a:extLst>
          </p:cNvPr>
          <p:cNvSpPr/>
          <p:nvPr/>
        </p:nvSpPr>
        <p:spPr>
          <a:xfrm>
            <a:off x="263199" y="1650748"/>
            <a:ext cx="530646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will </a:t>
            </a:r>
            <a:r>
              <a:rPr lang="en-US" sz="2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03302-B2D9-094A-86E1-A98724451BF0}"/>
              </a:ext>
            </a:extLst>
          </p:cNvPr>
          <p:cNvSpPr/>
          <p:nvPr/>
        </p:nvSpPr>
        <p:spPr>
          <a:xfrm>
            <a:off x="363558" y="2218771"/>
            <a:ext cx="530646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parents be given </a:t>
            </a:r>
            <a:r>
              <a:rPr lang="en-US" sz="2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D95FE4-8E71-7C46-A8F1-0E423D219C86}"/>
              </a:ext>
            </a:extLst>
          </p:cNvPr>
          <p:cNvSpPr/>
          <p:nvPr/>
        </p:nvSpPr>
        <p:spPr>
          <a:xfrm>
            <a:off x="363558" y="2816473"/>
            <a:ext cx="530646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will school </a:t>
            </a:r>
            <a:r>
              <a:rPr lang="en-US" sz="2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operate</a:t>
            </a:r>
            <a:r>
              <a:rPr lang="en-US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591DF9-031E-4C43-903F-B58DD7F9F15A}"/>
              </a:ext>
            </a:extLst>
          </p:cNvPr>
          <p:cNvSpPr/>
          <p:nvPr/>
        </p:nvSpPr>
        <p:spPr>
          <a:xfrm>
            <a:off x="1561404" y="883842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Questions you may have…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4400D-2119-8440-A691-4D9F3593D53D}"/>
              </a:ext>
            </a:extLst>
          </p:cNvPr>
          <p:cNvSpPr/>
          <p:nvPr/>
        </p:nvSpPr>
        <p:spPr>
          <a:xfrm>
            <a:off x="1154592" y="3626438"/>
            <a:ext cx="5697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Up-To-Date information at: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EE71E-F252-554D-8BD8-92B6BF1CF8C4}"/>
              </a:ext>
            </a:extLst>
          </p:cNvPr>
          <p:cNvSpPr/>
          <p:nvPr/>
        </p:nvSpPr>
        <p:spPr>
          <a:xfrm>
            <a:off x="795718" y="4524491"/>
            <a:ext cx="713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https://www.atlantapublicschools.us/Page/64742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62A53-AC11-1143-AB8B-B10BBDC8678F}"/>
              </a:ext>
            </a:extLst>
          </p:cNvPr>
          <p:cNvSpPr/>
          <p:nvPr/>
        </p:nvSpPr>
        <p:spPr>
          <a:xfrm>
            <a:off x="1854304" y="3976405"/>
            <a:ext cx="4297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Return-To-Learn</a:t>
            </a:r>
          </a:p>
        </p:txBody>
      </p:sp>
    </p:spTree>
    <p:extLst>
      <p:ext uri="{BB962C8B-B14F-4D97-AF65-F5344CB8AC3E}">
        <p14:creationId xmlns:p14="http://schemas.microsoft.com/office/powerpoint/2010/main" val="32503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6A7A-95AF-C349-92BD-0C3D30C0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51023">
            <a:off x="635705" y="3185625"/>
            <a:ext cx="4979609" cy="124914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475" b="1" dirty="0">
                <a:latin typeface="+mn-lt"/>
              </a:rPr>
              <a:t>Connect </a:t>
            </a:r>
            <a:br>
              <a:rPr lang="en-US" sz="5475" b="1" dirty="0">
                <a:latin typeface="+mn-lt"/>
              </a:rPr>
            </a:br>
            <a:r>
              <a:rPr lang="en-US" sz="5475" b="1" dirty="0">
                <a:latin typeface="+mn-lt"/>
              </a:rPr>
              <a:t>with US!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83D943-742D-234E-8C0D-539FA7A80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5" y="901700"/>
            <a:ext cx="1771650" cy="1771650"/>
          </a:xfr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9319E-15D1-7045-A835-DA2EDCFDD260}"/>
              </a:ext>
            </a:extLst>
          </p:cNvPr>
          <p:cNvSpPr txBox="1"/>
          <p:nvPr/>
        </p:nvSpPr>
        <p:spPr>
          <a:xfrm>
            <a:off x="562731" y="363546"/>
            <a:ext cx="296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@apssylvanhillsms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E5DCA-2858-9140-A97C-BD131D395011}"/>
              </a:ext>
            </a:extLst>
          </p:cNvPr>
          <p:cNvSpPr txBox="1"/>
          <p:nvPr/>
        </p:nvSpPr>
        <p:spPr>
          <a:xfrm>
            <a:off x="6266336" y="4479925"/>
            <a:ext cx="2962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@apssylvanhills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3C0A6F-8714-A641-B291-058B70BE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84" y="2673350"/>
            <a:ext cx="1806575" cy="18065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0AD1C3-02CD-304D-B36A-8E7BD229CDC8}"/>
              </a:ext>
            </a:extLst>
          </p:cNvPr>
          <p:cNvSpPr/>
          <p:nvPr/>
        </p:nvSpPr>
        <p:spPr>
          <a:xfrm>
            <a:off x="2895536" y="2153475"/>
            <a:ext cx="575542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hlinkClick r:id="rId4"/>
              </a:rPr>
              <a:t>https://www.atlantapublicschools.us/Page/4020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74804-8554-554A-95A1-A94E89F30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9" y="145932"/>
            <a:ext cx="1924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Today’s Agenda</a:t>
            </a:r>
            <a:endParaRPr sz="3600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.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3724507" y="1458850"/>
            <a:ext cx="5151864" cy="3570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Approval of Agenda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Fill Open Community </a:t>
            </a:r>
            <a:r>
              <a:rPr lang="en-US" sz="1500" dirty="0" smtClean="0">
                <a:solidFill>
                  <a:schemeClr val="tx1"/>
                </a:solidFill>
              </a:rPr>
              <a:t>Seat </a:t>
            </a:r>
            <a:r>
              <a:rPr lang="en-US" sz="1500" b="1" dirty="0" smtClean="0">
                <a:solidFill>
                  <a:srgbClr val="FF0000"/>
                </a:solidFill>
              </a:rPr>
              <a:t>(TBD)</a:t>
            </a:r>
            <a:endParaRPr lang="en-US" sz="1500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Approval of Previous Minutes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Set </a:t>
            </a:r>
            <a:r>
              <a:rPr lang="en-US" sz="1500" dirty="0" smtClean="0">
                <a:solidFill>
                  <a:schemeClr val="tx1"/>
                </a:solidFill>
              </a:rPr>
              <a:t>Next GO </a:t>
            </a:r>
            <a:r>
              <a:rPr lang="en-US" sz="1500" dirty="0">
                <a:solidFill>
                  <a:schemeClr val="tx1"/>
                </a:solidFill>
              </a:rPr>
              <a:t>Team Meeting </a:t>
            </a:r>
            <a:r>
              <a:rPr lang="en-US" sz="1500" dirty="0" smtClean="0">
                <a:solidFill>
                  <a:schemeClr val="tx1"/>
                </a:solidFill>
              </a:rPr>
              <a:t>Date</a:t>
            </a:r>
            <a:endParaRPr lang="en-US" sz="15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Review and Approve Public Comment Format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Review, Confirm/Update, and Adopt GO Team Norms 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Return + Learn Plan</a:t>
            </a:r>
          </a:p>
          <a:p>
            <a:pPr lvl="1">
              <a:buFont typeface="Wingdings" pitchFamily="2" charset="2"/>
              <a:buChar char="ü"/>
            </a:pPr>
            <a:r>
              <a:rPr lang="en-US" sz="1500" dirty="0">
                <a:solidFill>
                  <a:schemeClr val="tx1"/>
                </a:solidFill>
              </a:rPr>
              <a:t>Principal’s Report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3251A-27CB-9F44-8289-B5CDE901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2" y="2515110"/>
            <a:ext cx="2115640" cy="2115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556F6-D7D1-6A42-BC37-533B00E5951C}"/>
              </a:ext>
            </a:extLst>
          </p:cNvPr>
          <p:cNvSpPr/>
          <p:nvPr/>
        </p:nvSpPr>
        <p:spPr>
          <a:xfrm rot="20470582">
            <a:off x="-89131" y="1732272"/>
            <a:ext cx="4271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Itms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7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EEC3C3-EFE8-4D4D-908F-2CC16649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017166"/>
            <a:ext cx="5353050" cy="2997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70FC4A-1505-4F4A-9C8C-38C503E40E9A}"/>
              </a:ext>
            </a:extLst>
          </p:cNvPr>
          <p:cNvSpPr/>
          <p:nvPr/>
        </p:nvSpPr>
        <p:spPr>
          <a:xfrm>
            <a:off x="-16817" y="151544"/>
            <a:ext cx="304378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B1B21-049F-0D4C-A660-E4EBDC2F017D}"/>
              </a:ext>
            </a:extLst>
          </p:cNvPr>
          <p:cNvSpPr/>
          <p:nvPr/>
        </p:nvSpPr>
        <p:spPr>
          <a:xfrm>
            <a:off x="-11977" y="4197697"/>
            <a:ext cx="28946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Concerns?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9F949-495F-8546-84A2-B76B847502C4}"/>
              </a:ext>
            </a:extLst>
          </p:cNvPr>
          <p:cNvSpPr/>
          <p:nvPr/>
        </p:nvSpPr>
        <p:spPr>
          <a:xfrm>
            <a:off x="57755" y="2174620"/>
            <a:ext cx="289464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30512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0FBFB-EECD-BC49-B3EC-81FD66424E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464A7-C136-8C4A-9F54-323080A66001}"/>
              </a:ext>
            </a:extLst>
          </p:cNvPr>
          <p:cNvSpPr/>
          <p:nvPr/>
        </p:nvSpPr>
        <p:spPr>
          <a:xfrm>
            <a:off x="1206512" y="638124"/>
            <a:ext cx="6931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 TEAM MEMBERS 20-21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694EC2-747C-C04B-BB6B-468EFA46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13110"/>
              </p:ext>
            </p:extLst>
          </p:nvPr>
        </p:nvGraphicFramePr>
        <p:xfrm>
          <a:off x="1738775" y="1435100"/>
          <a:ext cx="6096000" cy="3708400"/>
        </p:xfrm>
        <a:graphic>
          <a:graphicData uri="http://schemas.openxmlformats.org/drawingml/2006/table">
            <a:tbl>
              <a:tblPr firstRow="1" bandRow="1">
                <a:tableStyleId>{1EB73AC1-4EBC-408D-A6F8-25C16E4FFF62}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682173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7473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7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Monica Blasingame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4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Jessica Bracey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4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Queen Rosa Harden-Green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Sade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8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Mr. Derwin Purnell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4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Sonyjia Bryant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6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4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Johna Rhooms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Swing Seat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2E10-A4FC-E848-882C-662DCA78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Admin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8D90F-8FDA-0845-ABDA-8892D9F719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791D7-8323-254A-96D1-496FE9C5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41" y="1311831"/>
            <a:ext cx="6813396" cy="37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Action Items</a:t>
            </a:r>
            <a:endParaRPr sz="3600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.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3724507" y="1458850"/>
            <a:ext cx="5151864" cy="3570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Approval of Agenda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Fill Open Community </a:t>
            </a:r>
            <a:r>
              <a:rPr lang="en-US" dirty="0" smtClean="0">
                <a:solidFill>
                  <a:schemeClr val="tx1"/>
                </a:solidFill>
              </a:rPr>
              <a:t>Seat </a:t>
            </a:r>
            <a:r>
              <a:rPr lang="en-US" b="1" dirty="0" smtClean="0">
                <a:solidFill>
                  <a:srgbClr val="FF0000"/>
                </a:solidFill>
              </a:rPr>
              <a:t>(TBD)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Approval of Previous Minutes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Set </a:t>
            </a:r>
            <a:r>
              <a:rPr lang="en-US" dirty="0" smtClean="0">
                <a:solidFill>
                  <a:schemeClr val="tx1"/>
                </a:solidFill>
              </a:rPr>
              <a:t>Next GO </a:t>
            </a:r>
            <a:r>
              <a:rPr lang="en-US" dirty="0">
                <a:solidFill>
                  <a:schemeClr val="tx1"/>
                </a:solidFill>
              </a:rPr>
              <a:t>Team Meeting </a:t>
            </a:r>
            <a:r>
              <a:rPr lang="en-US" dirty="0" smtClean="0">
                <a:solidFill>
                  <a:schemeClr val="tx1"/>
                </a:solidFill>
              </a:rPr>
              <a:t>Date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Review and Approve Public Comment Format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Review, Confirm/Update, and Adopt GO Team Norms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3251A-27CB-9F44-8289-B5CDE901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2" y="2515110"/>
            <a:ext cx="2115640" cy="2115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556F6-D7D1-6A42-BC37-533B00E5951C}"/>
              </a:ext>
            </a:extLst>
          </p:cNvPr>
          <p:cNvSpPr/>
          <p:nvPr/>
        </p:nvSpPr>
        <p:spPr>
          <a:xfrm rot="20470582">
            <a:off x="-89131" y="1732272"/>
            <a:ext cx="4271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Itms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0BFF1-EB02-774D-A36D-9A5312A3DB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1475253"/>
            <a:ext cx="3890963" cy="38909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2E2D98-9231-2C43-8F37-3C8008A2F041}"/>
              </a:ext>
            </a:extLst>
          </p:cNvPr>
          <p:cNvSpPr/>
          <p:nvPr/>
        </p:nvSpPr>
        <p:spPr>
          <a:xfrm>
            <a:off x="354546" y="699745"/>
            <a:ext cx="4438453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Gill Sans MT" panose="020B0502020104020203"/>
                <a:ea typeface="+mn-ea"/>
                <a:cs typeface="+mn-cs"/>
              </a:rPr>
              <a:t>Next Go Team Meeting…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8117E-01D8-6744-BDD7-E4192D4FDAD5}"/>
              </a:ext>
            </a:extLst>
          </p:cNvPr>
          <p:cNvSpPr/>
          <p:nvPr/>
        </p:nvSpPr>
        <p:spPr>
          <a:xfrm>
            <a:off x="6358638" y="1666408"/>
            <a:ext cx="2492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DATE?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6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 </a:t>
            </a:r>
            <a:r>
              <a:rPr lang="en-US" b="1" dirty="0">
                <a:solidFill>
                  <a:srgbClr val="FF0000"/>
                </a:solidFill>
              </a:rPr>
              <a:t>[DRAFT]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774" y="1424763"/>
            <a:ext cx="7380699" cy="3060937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1400" b="1" dirty="0"/>
              <a:t>Sylvan Hills Middle School's GO Team welcomes input from students, staff, parents and community members during designated meetings.  This includes an opportunity for public </a:t>
            </a:r>
            <a:r>
              <a:rPr lang="en-US" sz="1400" b="1" dirty="0" smtClean="0"/>
              <a:t>comment at the end of the meeting not to exceed 20 minutes.</a:t>
            </a:r>
            <a:r>
              <a:rPr lang="en-US" sz="1400" b="1" dirty="0"/>
              <a:t>  To register for an opportunity to speak, please adhere to the following: </a:t>
            </a:r>
          </a:p>
          <a:p>
            <a:pPr marL="76200" indent="0" algn="ctr">
              <a:buNone/>
            </a:pPr>
            <a:endParaRPr lang="en-US" sz="1400" b="1" dirty="0"/>
          </a:p>
          <a:p>
            <a:pPr marL="76200" indent="0">
              <a:buNone/>
            </a:pPr>
            <a:r>
              <a:rPr lang="en-US" sz="1400" dirty="0"/>
              <a:t>1.  Register at the sign-up table </a:t>
            </a:r>
            <a:r>
              <a:rPr lang="en-US" sz="1400" dirty="0" smtClean="0"/>
              <a:t>(google form will be available for virtual meetings) no later than 30 minutes prior to the Go </a:t>
            </a:r>
            <a:r>
              <a:rPr lang="en-US" sz="1400" dirty="0"/>
              <a:t>Team meeting dates. </a:t>
            </a:r>
          </a:p>
          <a:p>
            <a:pPr marL="76200" indent="0">
              <a:buNone/>
            </a:pPr>
            <a:r>
              <a:rPr lang="en-US" sz="1400" dirty="0"/>
              <a:t>2.  Please include your name, email address, and topic.  </a:t>
            </a:r>
          </a:p>
          <a:p>
            <a:pPr marL="76200" indent="0">
              <a:buNone/>
            </a:pPr>
            <a:r>
              <a:rPr lang="en-US" sz="1400" dirty="0"/>
              <a:t>3.  Community members signing up to speak will be given two (2) minutes. </a:t>
            </a:r>
          </a:p>
          <a:p>
            <a:pPr marL="76200" indent="0">
              <a:buNone/>
            </a:pPr>
            <a:r>
              <a:rPr lang="en-US" sz="1400" dirty="0"/>
              <a:t>4.  The Go Team cannot take public comment on personnel issues.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DC014-5EDD-824D-AA82-C85C36C6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" y="406400"/>
            <a:ext cx="3647975" cy="47371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BD50A-825B-5441-B4A0-8C2F5C459A0E}"/>
              </a:ext>
            </a:extLst>
          </p:cNvPr>
          <p:cNvSpPr/>
          <p:nvPr/>
        </p:nvSpPr>
        <p:spPr>
          <a:xfrm>
            <a:off x="4063561" y="60152"/>
            <a:ext cx="42934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commit to: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9DA92-2CE4-B141-8857-F198B5DFC819}"/>
              </a:ext>
            </a:extLst>
          </p:cNvPr>
          <p:cNvSpPr txBox="1"/>
          <p:nvPr/>
        </p:nvSpPr>
        <p:spPr>
          <a:xfrm>
            <a:off x="3311912" y="910665"/>
            <a:ext cx="5633275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Wearing masks and socially distancing</a:t>
            </a:r>
          </a:p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Being present and engaging meaningfully so that we can learn from each other (i.e. Cameras on)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Refrain from using electronic devices unless required to engage in the work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Muting your microphone (</a:t>
            </a:r>
            <a:r>
              <a:rPr lang="en-US" sz="1600" b="1" dirty="0"/>
              <a:t>VIRTUAL</a:t>
            </a:r>
            <a:r>
              <a:rPr lang="en-US" sz="1600" dirty="0"/>
              <a:t>) and </a:t>
            </a:r>
            <a:r>
              <a:rPr lang="en-US" sz="1600" i="1" dirty="0"/>
              <a:t>minimizing</a:t>
            </a:r>
            <a:r>
              <a:rPr lang="en-US" sz="1600" dirty="0"/>
              <a:t> extraneous conversations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Assuming good will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Allowing all voices of the team to be heard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Focusing on the day’s content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Starting and ending on time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Being gracious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</TotalTime>
  <Words>1559</Words>
  <Application>Microsoft Office PowerPoint</Application>
  <PresentationFormat>On-screen Show (16:9)</PresentationFormat>
  <Paragraphs>243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Barlow Light</vt:lpstr>
      <vt:lpstr>Impact</vt:lpstr>
      <vt:lpstr>Arial</vt:lpstr>
      <vt:lpstr>Bernard MT Condensed</vt:lpstr>
      <vt:lpstr>Gill Sans MT</vt:lpstr>
      <vt:lpstr>Calibri</vt:lpstr>
      <vt:lpstr>Berlin Sans FB Demi</vt:lpstr>
      <vt:lpstr>Wingdings</vt:lpstr>
      <vt:lpstr>Barlow SemiBold</vt:lpstr>
      <vt:lpstr>Times New Roman</vt:lpstr>
      <vt:lpstr>Lodovico template</vt:lpstr>
      <vt:lpstr>Badge</vt:lpstr>
      <vt:lpstr>WELCOME SYLVAN HILLS MIDDLE  GO TEAM MEETING</vt:lpstr>
      <vt:lpstr>PowerPoint Presentation</vt:lpstr>
      <vt:lpstr>Today’s Agenda</vt:lpstr>
      <vt:lpstr>PowerPoint Presentation</vt:lpstr>
      <vt:lpstr>Meet the Admin Team</vt:lpstr>
      <vt:lpstr>Action Items</vt:lpstr>
      <vt:lpstr>PowerPoint Presentation</vt:lpstr>
      <vt:lpstr>Public Comment [DRAFT]</vt:lpstr>
      <vt:lpstr>PowerPoint Presentation</vt:lpstr>
      <vt:lpstr>PRINCIPAL’S REPORT</vt:lpstr>
      <vt:lpstr>New Golden Bears to the Den!</vt:lpstr>
      <vt:lpstr>PowerPoint Presentation</vt:lpstr>
      <vt:lpstr>PowerPoint Presentation</vt:lpstr>
      <vt:lpstr>SCHOOL PRIORITIES</vt:lpstr>
      <vt:lpstr>Engagement Staff  (as measured by the Q12 Staff Engagement Survey)</vt:lpstr>
      <vt:lpstr>PowerPoint Presentation</vt:lpstr>
      <vt:lpstr>PowerPoint Presentation</vt:lpstr>
      <vt:lpstr>PowerPoint Presentation</vt:lpstr>
      <vt:lpstr>Student Engagement (as determined by the APS GRAPHS Dashboards) </vt:lpstr>
      <vt:lpstr>ACTION PLAN</vt:lpstr>
      <vt:lpstr>PowerPoint Presentation</vt:lpstr>
      <vt:lpstr>STAR READING – FALL 2020</vt:lpstr>
      <vt:lpstr>STAR MATH – FALL 2020</vt:lpstr>
      <vt:lpstr>PROUD MOMENTS</vt:lpstr>
      <vt:lpstr>SHMS Budget</vt:lpstr>
      <vt:lpstr>PowerPoint Presentation</vt:lpstr>
      <vt:lpstr>PowerPoint Presentation</vt:lpstr>
      <vt:lpstr>Return to Learn 2020-2021</vt:lpstr>
      <vt:lpstr>Connect  with US!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Blasingame, Monica</dc:creator>
  <cp:lastModifiedBy>Williams, Linda</cp:lastModifiedBy>
  <cp:revision>39</cp:revision>
  <dcterms:modified xsi:type="dcterms:W3CDTF">2020-10-26T01:03:46Z</dcterms:modified>
</cp:coreProperties>
</file>